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8" r:id="rId4"/>
    <p:sldId id="269" r:id="rId5"/>
    <p:sldId id="270" r:id="rId6"/>
    <p:sldId id="271" r:id="rId7"/>
    <p:sldId id="266" r:id="rId8"/>
    <p:sldId id="267" r:id="rId9"/>
    <p:sldId id="272" r:id="rId10"/>
    <p:sldId id="257" r:id="rId11"/>
    <p:sldId id="274" r:id="rId12"/>
    <p:sldId id="273" r:id="rId13"/>
    <p:sldId id="258" r:id="rId14"/>
    <p:sldId id="259" r:id="rId15"/>
    <p:sldId id="260" r:id="rId16"/>
    <p:sldId id="261" r:id="rId17"/>
    <p:sldId id="262" r:id="rId18"/>
    <p:sldId id="264" r:id="rId19"/>
    <p:sldId id="282" r:id="rId20"/>
    <p:sldId id="283" r:id="rId21"/>
    <p:sldId id="275" r:id="rId22"/>
    <p:sldId id="276" r:id="rId23"/>
    <p:sldId id="277" r:id="rId24"/>
    <p:sldId id="278" r:id="rId25"/>
    <p:sldId id="279"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1467-1B45-4A60-491E-0DD6F91453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D1A1254-0EF4-AABB-F31B-E63655EEB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2334C3B-7E3A-CA2D-F80F-61CE79186AD4}"/>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5" name="Footer Placeholder 4">
            <a:extLst>
              <a:ext uri="{FF2B5EF4-FFF2-40B4-BE49-F238E27FC236}">
                <a16:creationId xmlns:a16="http://schemas.microsoft.com/office/drawing/2014/main" id="{0BF01129-CE6E-5E32-B17D-AEEEAFDCB2C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CEC65E-67F2-B0DF-A2CA-88CAA39099A6}"/>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234777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05E5-9B92-086F-6B5A-616F8EAB072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574DFC6-41FC-49C2-326C-140760616F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B61FE4F-7B6B-CECB-611C-1E9BFC7C539D}"/>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5" name="Footer Placeholder 4">
            <a:extLst>
              <a:ext uri="{FF2B5EF4-FFF2-40B4-BE49-F238E27FC236}">
                <a16:creationId xmlns:a16="http://schemas.microsoft.com/office/drawing/2014/main" id="{51794493-28CE-7FF6-9D8F-B7F33DFF37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F6D3CC-66EE-0BAA-8B66-66E3EF6B7E69}"/>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265778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87FA0-E2C1-68B7-75B0-D87EABC647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5C4CD4F-388C-A252-5F1B-FAAB4E3148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87129E-A301-2FC6-BC59-7FAD66F14BB3}"/>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5" name="Footer Placeholder 4">
            <a:extLst>
              <a:ext uri="{FF2B5EF4-FFF2-40B4-BE49-F238E27FC236}">
                <a16:creationId xmlns:a16="http://schemas.microsoft.com/office/drawing/2014/main" id="{6CBF89F4-A7EF-159C-40AF-3E62AC2BDB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8BE03F7-92F3-CF63-E0AF-6D50C50C57A2}"/>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91933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014DE-C0F7-8D12-E7E6-5FA1781A307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A5DF494-3098-A19B-89E2-3111D17755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A1BB37-214D-59B2-C382-CF10CEF3D9C2}"/>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5" name="Footer Placeholder 4">
            <a:extLst>
              <a:ext uri="{FF2B5EF4-FFF2-40B4-BE49-F238E27FC236}">
                <a16:creationId xmlns:a16="http://schemas.microsoft.com/office/drawing/2014/main" id="{489D3F23-C061-30ED-6A7B-317F78403F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A0FA9C1-B1A0-D2B0-5D39-3C00C21DFCD8}"/>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26834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90A7-538E-2887-89EC-CEA261797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5B0668A-F137-56E5-82F3-6B5C8F1AF6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D3F30-C18C-E9C8-B861-5A817AF677A5}"/>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5" name="Footer Placeholder 4">
            <a:extLst>
              <a:ext uri="{FF2B5EF4-FFF2-40B4-BE49-F238E27FC236}">
                <a16:creationId xmlns:a16="http://schemas.microsoft.com/office/drawing/2014/main" id="{B49CD842-20CF-FF50-9058-C41E2FF386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152C929-8B09-0970-DB3B-F010584740B4}"/>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342308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82E0-E093-10E5-CAD4-2D63810FA25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2D5F51B-6012-E87F-95F2-DC5A31EEB7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31AB813-33E3-D3FE-C117-3A15A2B5E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91FEDDF-19BF-C748-2F52-14FEA1534A89}"/>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6" name="Footer Placeholder 5">
            <a:extLst>
              <a:ext uri="{FF2B5EF4-FFF2-40B4-BE49-F238E27FC236}">
                <a16:creationId xmlns:a16="http://schemas.microsoft.com/office/drawing/2014/main" id="{ABAA3748-2277-B3FF-1CD9-F6894D73F3E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5689FE4-7AD9-BFE0-5112-D743B5C3CC1E}"/>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245895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11F3-7A07-AF77-3294-D09AC9B3A33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7D690B0-C083-ECA5-80C2-18A8C9E8D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E4D6E-59C7-5F50-6B9C-80FA28CFB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4D02BDD-2BDD-61CD-55D7-8860767CA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9C8CCB-DBD6-AF3B-EF17-DE44E0DBF7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FEACFC1-8988-5FF0-8C2D-E88BC2F3A440}"/>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8" name="Footer Placeholder 7">
            <a:extLst>
              <a:ext uri="{FF2B5EF4-FFF2-40B4-BE49-F238E27FC236}">
                <a16:creationId xmlns:a16="http://schemas.microsoft.com/office/drawing/2014/main" id="{41427AE8-B618-1BD1-09B7-1B969616B8C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96613E5-A50B-7ECA-1BA0-44245AF9769B}"/>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239128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77648-906D-A2F5-8ECE-551F600BF73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EDEAEB1-A27E-FC7C-ED60-3F5B05B7553F}"/>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4" name="Footer Placeholder 3">
            <a:extLst>
              <a:ext uri="{FF2B5EF4-FFF2-40B4-BE49-F238E27FC236}">
                <a16:creationId xmlns:a16="http://schemas.microsoft.com/office/drawing/2014/main" id="{FD459F2D-628D-EDC4-99B9-164AA09F1DC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F14E0F8-921E-9D9C-3F60-2A49649D298F}"/>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380714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51B3D-BFF7-802B-C76D-E48497B6E778}"/>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3" name="Footer Placeholder 2">
            <a:extLst>
              <a:ext uri="{FF2B5EF4-FFF2-40B4-BE49-F238E27FC236}">
                <a16:creationId xmlns:a16="http://schemas.microsoft.com/office/drawing/2014/main" id="{DD270DEB-843F-C803-B35F-4CB6D1ABA21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D65D52F-481B-31E8-6A81-FC2E9E4BDF35}"/>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149371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BFDA-4922-BA09-D4E2-5D9037391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CE9CE04-19D4-9C9B-4AD2-D3C1FD682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6AA0F34-2C06-E2A1-2F0F-6FBB424B3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FE556-502C-1F2D-1A2F-B2E820807BE0}"/>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6" name="Footer Placeholder 5">
            <a:extLst>
              <a:ext uri="{FF2B5EF4-FFF2-40B4-BE49-F238E27FC236}">
                <a16:creationId xmlns:a16="http://schemas.microsoft.com/office/drawing/2014/main" id="{F64DF925-9093-B44D-AC22-5985FBA1737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BD5352D-6CFE-08F9-0C3B-C01A6CDADDC8}"/>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190975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B59E-BC5E-B0A7-ED99-984D9AE2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41B4348-AEB8-F6B2-FA6C-0C805B460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86952C1-8DD9-9440-BDB9-B97DCA53F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E5C68-5FEB-BFCD-AC17-1E9A6101EC78}"/>
              </a:ext>
            </a:extLst>
          </p:cNvPr>
          <p:cNvSpPr>
            <a:spLocks noGrp="1"/>
          </p:cNvSpPr>
          <p:nvPr>
            <p:ph type="dt" sz="half" idx="10"/>
          </p:nvPr>
        </p:nvSpPr>
        <p:spPr/>
        <p:txBody>
          <a:bodyPr/>
          <a:lstStyle/>
          <a:p>
            <a:fld id="{682CF135-4B25-436E-A745-0D34D4785750}" type="datetimeFigureOut">
              <a:rPr lang="en-AU" smtClean="0"/>
              <a:t>2/09/2024</a:t>
            </a:fld>
            <a:endParaRPr lang="en-AU"/>
          </a:p>
        </p:txBody>
      </p:sp>
      <p:sp>
        <p:nvSpPr>
          <p:cNvPr id="6" name="Footer Placeholder 5">
            <a:extLst>
              <a:ext uri="{FF2B5EF4-FFF2-40B4-BE49-F238E27FC236}">
                <a16:creationId xmlns:a16="http://schemas.microsoft.com/office/drawing/2014/main" id="{8FFFC1A9-0988-1612-9B24-A797273A472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939FA1A-54BD-020F-A224-AE310CD2FA8A}"/>
              </a:ext>
            </a:extLst>
          </p:cNvPr>
          <p:cNvSpPr>
            <a:spLocks noGrp="1"/>
          </p:cNvSpPr>
          <p:nvPr>
            <p:ph type="sldNum" sz="quarter" idx="12"/>
          </p:nvPr>
        </p:nvSpPr>
        <p:spPr/>
        <p:txBody>
          <a:bodyPr/>
          <a:lstStyle/>
          <a:p>
            <a:fld id="{1E49826E-B729-4DE0-B0B3-0A682B89962A}" type="slidenum">
              <a:rPr lang="en-AU" smtClean="0"/>
              <a:t>‹#›</a:t>
            </a:fld>
            <a:endParaRPr lang="en-AU"/>
          </a:p>
        </p:txBody>
      </p:sp>
    </p:spTree>
    <p:extLst>
      <p:ext uri="{BB962C8B-B14F-4D97-AF65-F5344CB8AC3E}">
        <p14:creationId xmlns:p14="http://schemas.microsoft.com/office/powerpoint/2010/main" val="183102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DBBC3-E1EB-18B9-A35D-ACE0F188A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89B35E-4101-B0D4-1170-C3BBFF768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16E384-99D1-55F7-CED8-A447F98B04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2CF135-4B25-436E-A745-0D34D4785750}" type="datetimeFigureOut">
              <a:rPr lang="en-AU" smtClean="0"/>
              <a:t>2/09/2024</a:t>
            </a:fld>
            <a:endParaRPr lang="en-AU"/>
          </a:p>
        </p:txBody>
      </p:sp>
      <p:sp>
        <p:nvSpPr>
          <p:cNvPr id="5" name="Footer Placeholder 4">
            <a:extLst>
              <a:ext uri="{FF2B5EF4-FFF2-40B4-BE49-F238E27FC236}">
                <a16:creationId xmlns:a16="http://schemas.microsoft.com/office/drawing/2014/main" id="{8014F928-32F0-B37B-A563-A516061AC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A44D772C-E050-6E02-1DEE-8F987AC87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49826E-B729-4DE0-B0B3-0A682B89962A}" type="slidenum">
              <a:rPr lang="en-AU" smtClean="0"/>
              <a:t>‹#›</a:t>
            </a:fld>
            <a:endParaRPr lang="en-AU"/>
          </a:p>
        </p:txBody>
      </p:sp>
    </p:spTree>
    <p:extLst>
      <p:ext uri="{BB962C8B-B14F-4D97-AF65-F5344CB8AC3E}">
        <p14:creationId xmlns:p14="http://schemas.microsoft.com/office/powerpoint/2010/main" val="974664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8DEA-80EE-31FE-C60E-9E1D96A44056}"/>
              </a:ext>
            </a:extLst>
          </p:cNvPr>
          <p:cNvSpPr>
            <a:spLocks noGrp="1"/>
          </p:cNvSpPr>
          <p:nvPr>
            <p:ph type="ctrTitle"/>
          </p:nvPr>
        </p:nvSpPr>
        <p:spPr>
          <a:xfrm>
            <a:off x="3570828" y="1008402"/>
            <a:ext cx="6457092" cy="944181"/>
          </a:xfrm>
        </p:spPr>
        <p:txBody>
          <a:bodyPr>
            <a:normAutofit/>
          </a:bodyPr>
          <a:lstStyle/>
          <a:p>
            <a:pPr algn="r"/>
            <a:r>
              <a:rPr lang="en-AU" sz="4000" dirty="0"/>
              <a:t>Inverloch Surf Life Saving Club</a:t>
            </a:r>
          </a:p>
        </p:txBody>
      </p:sp>
      <p:sp>
        <p:nvSpPr>
          <p:cNvPr id="3" name="Subtitle 2">
            <a:extLst>
              <a:ext uri="{FF2B5EF4-FFF2-40B4-BE49-F238E27FC236}">
                <a16:creationId xmlns:a16="http://schemas.microsoft.com/office/drawing/2014/main" id="{1A0E9AFF-8CC6-599F-86A7-0CEFFE603F11}"/>
              </a:ext>
            </a:extLst>
          </p:cNvPr>
          <p:cNvSpPr>
            <a:spLocks noGrp="1"/>
          </p:cNvSpPr>
          <p:nvPr>
            <p:ph type="subTitle" idx="1"/>
          </p:nvPr>
        </p:nvSpPr>
        <p:spPr/>
        <p:txBody>
          <a:bodyPr>
            <a:normAutofit/>
          </a:bodyPr>
          <a:lstStyle/>
          <a:p>
            <a:r>
              <a:rPr lang="en-AU" sz="3600" dirty="0"/>
              <a:t>Our Environmental Impact Story</a:t>
            </a:r>
          </a:p>
        </p:txBody>
      </p:sp>
      <p:pic>
        <p:nvPicPr>
          <p:cNvPr id="5" name="Picture 4">
            <a:extLst>
              <a:ext uri="{FF2B5EF4-FFF2-40B4-BE49-F238E27FC236}">
                <a16:creationId xmlns:a16="http://schemas.microsoft.com/office/drawing/2014/main" id="{05714A81-8D99-1BF4-7190-70E9A1029E0A}"/>
              </a:ext>
            </a:extLst>
          </p:cNvPr>
          <p:cNvPicPr>
            <a:picLocks noChangeAspect="1"/>
          </p:cNvPicPr>
          <p:nvPr/>
        </p:nvPicPr>
        <p:blipFill>
          <a:blip r:embed="rId2"/>
          <a:stretch>
            <a:fillRect/>
          </a:stretch>
        </p:blipFill>
        <p:spPr>
          <a:xfrm>
            <a:off x="1251108" y="638410"/>
            <a:ext cx="2209992" cy="1684166"/>
          </a:xfrm>
          <a:prstGeom prst="rect">
            <a:avLst/>
          </a:prstGeom>
        </p:spPr>
      </p:pic>
    </p:spTree>
    <p:extLst>
      <p:ext uri="{BB962C8B-B14F-4D97-AF65-F5344CB8AC3E}">
        <p14:creationId xmlns:p14="http://schemas.microsoft.com/office/powerpoint/2010/main" val="216561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F912-14D0-79EB-F9AC-017E85222050}"/>
              </a:ext>
            </a:extLst>
          </p:cNvPr>
          <p:cNvSpPr>
            <a:spLocks noGrp="1"/>
          </p:cNvSpPr>
          <p:nvPr>
            <p:ph type="title"/>
          </p:nvPr>
        </p:nvSpPr>
        <p:spPr>
          <a:xfrm>
            <a:off x="975360" y="804037"/>
            <a:ext cx="10515600" cy="622427"/>
          </a:xfrm>
        </p:spPr>
        <p:txBody>
          <a:bodyPr>
            <a:normAutofit fontScale="90000"/>
          </a:bodyPr>
          <a:lstStyle/>
          <a:p>
            <a:r>
              <a:rPr lang="en-AU" dirty="0"/>
              <a:t>Who is responsible for making things happen?</a:t>
            </a:r>
            <a:br>
              <a:rPr lang="en-AU" dirty="0"/>
            </a:br>
            <a:endParaRPr lang="en-AU" b="1" i="1" u="sng" dirty="0"/>
          </a:p>
        </p:txBody>
      </p:sp>
      <p:pic>
        <p:nvPicPr>
          <p:cNvPr id="5" name="Content Placeholder 4">
            <a:extLst>
              <a:ext uri="{FF2B5EF4-FFF2-40B4-BE49-F238E27FC236}">
                <a16:creationId xmlns:a16="http://schemas.microsoft.com/office/drawing/2014/main" id="{283C2403-D263-409C-AAC1-6B9D2A5F3F02}"/>
              </a:ext>
            </a:extLst>
          </p:cNvPr>
          <p:cNvPicPr>
            <a:picLocks noGrp="1" noChangeAspect="1"/>
          </p:cNvPicPr>
          <p:nvPr>
            <p:ph idx="1"/>
          </p:nvPr>
        </p:nvPicPr>
        <p:blipFill>
          <a:blip r:embed="rId2"/>
          <a:stretch>
            <a:fillRect/>
          </a:stretch>
        </p:blipFill>
        <p:spPr>
          <a:xfrm>
            <a:off x="3163824" y="1239153"/>
            <a:ext cx="5020056" cy="4911241"/>
          </a:xfrm>
        </p:spPr>
      </p:pic>
    </p:spTree>
    <p:extLst>
      <p:ext uri="{BB962C8B-B14F-4D97-AF65-F5344CB8AC3E}">
        <p14:creationId xmlns:p14="http://schemas.microsoft.com/office/powerpoint/2010/main" val="181217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5AF21C-67B1-31BF-F91A-49E36B763994}"/>
              </a:ext>
            </a:extLst>
          </p:cNvPr>
          <p:cNvSpPr txBox="1"/>
          <p:nvPr/>
        </p:nvSpPr>
        <p:spPr>
          <a:xfrm>
            <a:off x="1591056" y="1408176"/>
            <a:ext cx="8805672" cy="3416320"/>
          </a:xfrm>
          <a:prstGeom prst="rect">
            <a:avLst/>
          </a:prstGeom>
          <a:noFill/>
        </p:spPr>
        <p:txBody>
          <a:bodyPr wrap="square">
            <a:spAutoFit/>
          </a:bodyPr>
          <a:lstStyle/>
          <a:p>
            <a:pPr algn="ctr"/>
            <a:r>
              <a:rPr lang="en-AU" sz="3600" dirty="0"/>
              <a:t>As a key community stakeholder in the direct line of fire </a:t>
            </a:r>
          </a:p>
          <a:p>
            <a:pPr algn="ctr"/>
            <a:r>
              <a:rPr lang="en-AU" sz="3600" b="1" i="1" u="sng" dirty="0"/>
              <a:t>We Don’t Know </a:t>
            </a:r>
          </a:p>
          <a:p>
            <a:pPr algn="ctr"/>
            <a:r>
              <a:rPr lang="en-AU" sz="3600" b="1" i="1" u="sng" dirty="0"/>
              <a:t>as our representative withdrew due to extreme frustration and the total lack of urgency in the current process </a:t>
            </a:r>
            <a:endParaRPr lang="en-AU" sz="3600" dirty="0"/>
          </a:p>
        </p:txBody>
      </p:sp>
    </p:spTree>
    <p:extLst>
      <p:ext uri="{BB962C8B-B14F-4D97-AF65-F5344CB8AC3E}">
        <p14:creationId xmlns:p14="http://schemas.microsoft.com/office/powerpoint/2010/main" val="18329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033A-07C9-E930-6C0B-6F080CA5D3A6}"/>
              </a:ext>
            </a:extLst>
          </p:cNvPr>
          <p:cNvSpPr>
            <a:spLocks noGrp="1"/>
          </p:cNvSpPr>
          <p:nvPr>
            <p:ph type="title"/>
          </p:nvPr>
        </p:nvSpPr>
        <p:spPr/>
        <p:txBody>
          <a:bodyPr/>
          <a:lstStyle/>
          <a:p>
            <a:r>
              <a:rPr lang="en-AU" dirty="0"/>
              <a:t>Environmental Response - Timeline</a:t>
            </a:r>
          </a:p>
        </p:txBody>
      </p:sp>
      <p:sp>
        <p:nvSpPr>
          <p:cNvPr id="3" name="Content Placeholder 2">
            <a:extLst>
              <a:ext uri="{FF2B5EF4-FFF2-40B4-BE49-F238E27FC236}">
                <a16:creationId xmlns:a16="http://schemas.microsoft.com/office/drawing/2014/main" id="{2F278498-D1B3-8C19-2678-42E3015E5957}"/>
              </a:ext>
            </a:extLst>
          </p:cNvPr>
          <p:cNvSpPr>
            <a:spLocks noGrp="1"/>
          </p:cNvSpPr>
          <p:nvPr>
            <p:ph idx="1"/>
          </p:nvPr>
        </p:nvSpPr>
        <p:spPr/>
        <p:txBody>
          <a:bodyPr>
            <a:normAutofit lnSpcReduction="10000"/>
          </a:bodyPr>
          <a:lstStyle/>
          <a:p>
            <a:r>
              <a:rPr lang="en-AU" dirty="0"/>
              <a:t>Cape to Cape Resilience Project Commenced – 2020</a:t>
            </a:r>
          </a:p>
          <a:p>
            <a:r>
              <a:rPr lang="en-AU" dirty="0"/>
              <a:t>Survey #1 Coastal values &amp; experiences – 2021</a:t>
            </a:r>
          </a:p>
          <a:p>
            <a:r>
              <a:rPr lang="en-AU" dirty="0"/>
              <a:t>Survey #2 Coastal Hazards and adaptation actions – 2022</a:t>
            </a:r>
          </a:p>
          <a:p>
            <a:r>
              <a:rPr lang="en-AU" dirty="0"/>
              <a:t>Survey #3 Adaptation actions for different Cape to Cape locations – 2023</a:t>
            </a:r>
          </a:p>
          <a:p>
            <a:r>
              <a:rPr lang="en-AU" dirty="0"/>
              <a:t>Community pop-ups - ?</a:t>
            </a:r>
          </a:p>
          <a:p>
            <a:r>
              <a:rPr lang="en-AU" dirty="0"/>
              <a:t>Online community workshop - ?</a:t>
            </a:r>
          </a:p>
          <a:p>
            <a:r>
              <a:rPr lang="en-AU" dirty="0"/>
              <a:t>Draft Report – 2024 </a:t>
            </a:r>
          </a:p>
          <a:p>
            <a:r>
              <a:rPr lang="en-AU" dirty="0"/>
              <a:t>Report Adequacy – Completely useless and out of date</a:t>
            </a:r>
          </a:p>
        </p:txBody>
      </p:sp>
    </p:spTree>
    <p:extLst>
      <p:ext uri="{BB962C8B-B14F-4D97-AF65-F5344CB8AC3E}">
        <p14:creationId xmlns:p14="http://schemas.microsoft.com/office/powerpoint/2010/main" val="500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5D48-0D77-50D7-21F8-12EEF6937623}"/>
              </a:ext>
            </a:extLst>
          </p:cNvPr>
          <p:cNvSpPr>
            <a:spLocks noGrp="1"/>
          </p:cNvSpPr>
          <p:nvPr>
            <p:ph type="title"/>
          </p:nvPr>
        </p:nvSpPr>
        <p:spPr/>
        <p:txBody>
          <a:bodyPr>
            <a:normAutofit/>
          </a:bodyPr>
          <a:lstStyle/>
          <a:p>
            <a:r>
              <a:rPr lang="en-AU" dirty="0"/>
              <a:t>Resilience Plan - Inverloch Surf Beach</a:t>
            </a:r>
          </a:p>
        </p:txBody>
      </p:sp>
      <p:pic>
        <p:nvPicPr>
          <p:cNvPr id="5" name="Content Placeholder 4">
            <a:extLst>
              <a:ext uri="{FF2B5EF4-FFF2-40B4-BE49-F238E27FC236}">
                <a16:creationId xmlns:a16="http://schemas.microsoft.com/office/drawing/2014/main" id="{86AFB75D-2730-8024-63DD-7A1F5D3CD8D6}"/>
              </a:ext>
            </a:extLst>
          </p:cNvPr>
          <p:cNvPicPr>
            <a:picLocks noGrp="1" noChangeAspect="1"/>
          </p:cNvPicPr>
          <p:nvPr>
            <p:ph idx="1"/>
          </p:nvPr>
        </p:nvPicPr>
        <p:blipFill>
          <a:blip r:embed="rId2"/>
          <a:stretch>
            <a:fillRect/>
          </a:stretch>
        </p:blipFill>
        <p:spPr>
          <a:xfrm>
            <a:off x="838200" y="1690688"/>
            <a:ext cx="2557430" cy="4460730"/>
          </a:xfrm>
        </p:spPr>
      </p:pic>
      <p:pic>
        <p:nvPicPr>
          <p:cNvPr id="7" name="Picture 6">
            <a:extLst>
              <a:ext uri="{FF2B5EF4-FFF2-40B4-BE49-F238E27FC236}">
                <a16:creationId xmlns:a16="http://schemas.microsoft.com/office/drawing/2014/main" id="{DF095200-67FA-456B-7ABB-2DC8B07DE98C}"/>
              </a:ext>
            </a:extLst>
          </p:cNvPr>
          <p:cNvPicPr>
            <a:picLocks noChangeAspect="1"/>
          </p:cNvPicPr>
          <p:nvPr/>
        </p:nvPicPr>
        <p:blipFill>
          <a:blip r:embed="rId3"/>
          <a:stretch>
            <a:fillRect/>
          </a:stretch>
        </p:blipFill>
        <p:spPr>
          <a:xfrm>
            <a:off x="3395630" y="1636911"/>
            <a:ext cx="2560542" cy="2758679"/>
          </a:xfrm>
          <a:prstGeom prst="rect">
            <a:avLst/>
          </a:prstGeom>
        </p:spPr>
      </p:pic>
      <p:pic>
        <p:nvPicPr>
          <p:cNvPr id="11" name="Picture 10">
            <a:extLst>
              <a:ext uri="{FF2B5EF4-FFF2-40B4-BE49-F238E27FC236}">
                <a16:creationId xmlns:a16="http://schemas.microsoft.com/office/drawing/2014/main" id="{44062CDF-24CE-789A-96BD-0CF1490D6ED8}"/>
              </a:ext>
            </a:extLst>
          </p:cNvPr>
          <p:cNvPicPr>
            <a:picLocks noChangeAspect="1"/>
          </p:cNvPicPr>
          <p:nvPr/>
        </p:nvPicPr>
        <p:blipFill>
          <a:blip r:embed="rId4"/>
          <a:stretch>
            <a:fillRect/>
          </a:stretch>
        </p:blipFill>
        <p:spPr>
          <a:xfrm>
            <a:off x="6096000" y="1565574"/>
            <a:ext cx="2377646" cy="5075360"/>
          </a:xfrm>
          <a:prstGeom prst="rect">
            <a:avLst/>
          </a:prstGeom>
        </p:spPr>
      </p:pic>
      <p:pic>
        <p:nvPicPr>
          <p:cNvPr id="13" name="Picture 12">
            <a:extLst>
              <a:ext uri="{FF2B5EF4-FFF2-40B4-BE49-F238E27FC236}">
                <a16:creationId xmlns:a16="http://schemas.microsoft.com/office/drawing/2014/main" id="{EC6D7273-F3F2-E418-8517-70F5E85AEAF9}"/>
              </a:ext>
            </a:extLst>
          </p:cNvPr>
          <p:cNvPicPr>
            <a:picLocks noChangeAspect="1"/>
          </p:cNvPicPr>
          <p:nvPr/>
        </p:nvPicPr>
        <p:blipFill>
          <a:blip r:embed="rId5"/>
          <a:stretch>
            <a:fillRect/>
          </a:stretch>
        </p:blipFill>
        <p:spPr>
          <a:xfrm>
            <a:off x="8653430" y="1603218"/>
            <a:ext cx="2575783" cy="2324301"/>
          </a:xfrm>
          <a:prstGeom prst="rect">
            <a:avLst/>
          </a:prstGeom>
        </p:spPr>
      </p:pic>
    </p:spTree>
    <p:extLst>
      <p:ext uri="{BB962C8B-B14F-4D97-AF65-F5344CB8AC3E}">
        <p14:creationId xmlns:p14="http://schemas.microsoft.com/office/powerpoint/2010/main" val="315431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DECB-09E2-3F02-69AF-35B5F9268B0F}"/>
              </a:ext>
            </a:extLst>
          </p:cNvPr>
          <p:cNvSpPr>
            <a:spLocks noGrp="1"/>
          </p:cNvSpPr>
          <p:nvPr>
            <p:ph type="title"/>
          </p:nvPr>
        </p:nvSpPr>
        <p:spPr/>
        <p:txBody>
          <a:bodyPr/>
          <a:lstStyle/>
          <a:p>
            <a:r>
              <a:rPr lang="en-AU" dirty="0"/>
              <a:t>Resilience Plan - Continued</a:t>
            </a:r>
          </a:p>
        </p:txBody>
      </p:sp>
      <p:pic>
        <p:nvPicPr>
          <p:cNvPr id="5" name="Content Placeholder 4">
            <a:extLst>
              <a:ext uri="{FF2B5EF4-FFF2-40B4-BE49-F238E27FC236}">
                <a16:creationId xmlns:a16="http://schemas.microsoft.com/office/drawing/2014/main" id="{12A5B574-F59B-EAF7-6DC4-84C334C6C25F}"/>
              </a:ext>
            </a:extLst>
          </p:cNvPr>
          <p:cNvPicPr>
            <a:picLocks noGrp="1" noChangeAspect="1"/>
          </p:cNvPicPr>
          <p:nvPr>
            <p:ph idx="1"/>
          </p:nvPr>
        </p:nvPicPr>
        <p:blipFill>
          <a:blip r:embed="rId2"/>
          <a:stretch>
            <a:fillRect/>
          </a:stretch>
        </p:blipFill>
        <p:spPr>
          <a:xfrm>
            <a:off x="838200" y="1810089"/>
            <a:ext cx="2438611" cy="3566469"/>
          </a:xfrm>
        </p:spPr>
      </p:pic>
      <p:pic>
        <p:nvPicPr>
          <p:cNvPr id="7" name="Picture 6">
            <a:extLst>
              <a:ext uri="{FF2B5EF4-FFF2-40B4-BE49-F238E27FC236}">
                <a16:creationId xmlns:a16="http://schemas.microsoft.com/office/drawing/2014/main" id="{116D210D-E6B2-587F-7C1F-236F97C1D5D3}"/>
              </a:ext>
            </a:extLst>
          </p:cNvPr>
          <p:cNvPicPr>
            <a:picLocks noChangeAspect="1"/>
          </p:cNvPicPr>
          <p:nvPr/>
        </p:nvPicPr>
        <p:blipFill>
          <a:blip r:embed="rId3"/>
          <a:stretch>
            <a:fillRect/>
          </a:stretch>
        </p:blipFill>
        <p:spPr>
          <a:xfrm>
            <a:off x="3452679" y="1810089"/>
            <a:ext cx="2423370" cy="3749365"/>
          </a:xfrm>
          <a:prstGeom prst="rect">
            <a:avLst/>
          </a:prstGeom>
        </p:spPr>
      </p:pic>
      <p:pic>
        <p:nvPicPr>
          <p:cNvPr id="9" name="Picture 8">
            <a:extLst>
              <a:ext uri="{FF2B5EF4-FFF2-40B4-BE49-F238E27FC236}">
                <a16:creationId xmlns:a16="http://schemas.microsoft.com/office/drawing/2014/main" id="{7A144443-22E2-507A-84D0-4C622D3D4BF2}"/>
              </a:ext>
            </a:extLst>
          </p:cNvPr>
          <p:cNvPicPr>
            <a:picLocks noChangeAspect="1"/>
          </p:cNvPicPr>
          <p:nvPr/>
        </p:nvPicPr>
        <p:blipFill>
          <a:blip r:embed="rId4"/>
          <a:stretch>
            <a:fillRect/>
          </a:stretch>
        </p:blipFill>
        <p:spPr>
          <a:xfrm>
            <a:off x="5876049" y="1810089"/>
            <a:ext cx="2400508" cy="2072820"/>
          </a:xfrm>
          <a:prstGeom prst="rect">
            <a:avLst/>
          </a:prstGeom>
        </p:spPr>
      </p:pic>
      <p:pic>
        <p:nvPicPr>
          <p:cNvPr id="11" name="Picture 10">
            <a:extLst>
              <a:ext uri="{FF2B5EF4-FFF2-40B4-BE49-F238E27FC236}">
                <a16:creationId xmlns:a16="http://schemas.microsoft.com/office/drawing/2014/main" id="{59EA9437-27A5-322B-A344-4AC1B1149768}"/>
              </a:ext>
            </a:extLst>
          </p:cNvPr>
          <p:cNvPicPr>
            <a:picLocks noChangeAspect="1"/>
          </p:cNvPicPr>
          <p:nvPr/>
        </p:nvPicPr>
        <p:blipFill>
          <a:blip r:embed="rId5"/>
          <a:stretch>
            <a:fillRect/>
          </a:stretch>
        </p:blipFill>
        <p:spPr>
          <a:xfrm>
            <a:off x="8500122" y="1199810"/>
            <a:ext cx="2377646" cy="5197290"/>
          </a:xfrm>
          <a:prstGeom prst="rect">
            <a:avLst/>
          </a:prstGeom>
        </p:spPr>
      </p:pic>
    </p:spTree>
    <p:extLst>
      <p:ext uri="{BB962C8B-B14F-4D97-AF65-F5344CB8AC3E}">
        <p14:creationId xmlns:p14="http://schemas.microsoft.com/office/powerpoint/2010/main" val="319689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EE2D44-9E5B-9167-29AC-DAC390012FA3}"/>
              </a:ext>
            </a:extLst>
          </p:cNvPr>
          <p:cNvPicPr>
            <a:picLocks noGrp="1" noChangeAspect="1"/>
          </p:cNvPicPr>
          <p:nvPr>
            <p:ph idx="1"/>
          </p:nvPr>
        </p:nvPicPr>
        <p:blipFill>
          <a:blip r:embed="rId2"/>
          <a:stretch>
            <a:fillRect/>
          </a:stretch>
        </p:blipFill>
        <p:spPr>
          <a:xfrm>
            <a:off x="811208" y="262216"/>
            <a:ext cx="10143303" cy="6333568"/>
          </a:xfrm>
        </p:spPr>
      </p:pic>
    </p:spTree>
    <p:extLst>
      <p:ext uri="{BB962C8B-B14F-4D97-AF65-F5344CB8AC3E}">
        <p14:creationId xmlns:p14="http://schemas.microsoft.com/office/powerpoint/2010/main" val="126404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10ED-175B-1879-B951-AE6AE0082B6A}"/>
              </a:ext>
            </a:extLst>
          </p:cNvPr>
          <p:cNvPicPr>
            <a:picLocks noChangeAspect="1"/>
          </p:cNvPicPr>
          <p:nvPr/>
        </p:nvPicPr>
        <p:blipFill>
          <a:blip r:embed="rId2"/>
          <a:stretch>
            <a:fillRect/>
          </a:stretch>
        </p:blipFill>
        <p:spPr>
          <a:xfrm>
            <a:off x="2130552" y="233186"/>
            <a:ext cx="7863839" cy="6337586"/>
          </a:xfrm>
          <a:prstGeom prst="rect">
            <a:avLst/>
          </a:prstGeom>
        </p:spPr>
      </p:pic>
    </p:spTree>
    <p:extLst>
      <p:ext uri="{BB962C8B-B14F-4D97-AF65-F5344CB8AC3E}">
        <p14:creationId xmlns:p14="http://schemas.microsoft.com/office/powerpoint/2010/main" val="309822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9B0A2E-DFB7-B9AC-EF50-14A5FB88CD03}"/>
              </a:ext>
            </a:extLst>
          </p:cNvPr>
          <p:cNvPicPr>
            <a:picLocks noChangeAspect="1"/>
          </p:cNvPicPr>
          <p:nvPr/>
        </p:nvPicPr>
        <p:blipFill>
          <a:blip r:embed="rId2"/>
          <a:stretch>
            <a:fillRect/>
          </a:stretch>
        </p:blipFill>
        <p:spPr>
          <a:xfrm>
            <a:off x="1265382" y="603713"/>
            <a:ext cx="9959116" cy="5824796"/>
          </a:xfrm>
          <a:prstGeom prst="rect">
            <a:avLst/>
          </a:prstGeom>
        </p:spPr>
      </p:pic>
    </p:spTree>
    <p:extLst>
      <p:ext uri="{BB962C8B-B14F-4D97-AF65-F5344CB8AC3E}">
        <p14:creationId xmlns:p14="http://schemas.microsoft.com/office/powerpoint/2010/main" val="3378248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79EC3-DA9F-60EC-FF8A-C698988EE353}"/>
              </a:ext>
            </a:extLst>
          </p:cNvPr>
          <p:cNvPicPr>
            <a:picLocks noChangeAspect="1"/>
          </p:cNvPicPr>
          <p:nvPr/>
        </p:nvPicPr>
        <p:blipFill>
          <a:blip r:embed="rId2"/>
          <a:stretch>
            <a:fillRect/>
          </a:stretch>
        </p:blipFill>
        <p:spPr>
          <a:xfrm>
            <a:off x="1560945" y="224885"/>
            <a:ext cx="8924316" cy="6305224"/>
          </a:xfrm>
          <a:prstGeom prst="rect">
            <a:avLst/>
          </a:prstGeom>
        </p:spPr>
      </p:pic>
    </p:spTree>
    <p:extLst>
      <p:ext uri="{BB962C8B-B14F-4D97-AF65-F5344CB8AC3E}">
        <p14:creationId xmlns:p14="http://schemas.microsoft.com/office/powerpoint/2010/main" val="9183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0582-981F-47E5-74FC-A80BCF7D964C}"/>
              </a:ext>
            </a:extLst>
          </p:cNvPr>
          <p:cNvSpPr>
            <a:spLocks noGrp="1"/>
          </p:cNvSpPr>
          <p:nvPr>
            <p:ph type="title"/>
          </p:nvPr>
        </p:nvSpPr>
        <p:spPr/>
        <p:txBody>
          <a:bodyPr/>
          <a:lstStyle/>
          <a:p>
            <a:r>
              <a:rPr lang="en-AU" dirty="0"/>
              <a:t>In the meantime</a:t>
            </a:r>
          </a:p>
        </p:txBody>
      </p:sp>
      <p:sp>
        <p:nvSpPr>
          <p:cNvPr id="3" name="Content Placeholder 2">
            <a:extLst>
              <a:ext uri="{FF2B5EF4-FFF2-40B4-BE49-F238E27FC236}">
                <a16:creationId xmlns:a16="http://schemas.microsoft.com/office/drawing/2014/main" id="{56F8A73C-BB67-F8A9-C024-0FBD4E2835FB}"/>
              </a:ext>
            </a:extLst>
          </p:cNvPr>
          <p:cNvSpPr>
            <a:spLocks noGrp="1"/>
          </p:cNvSpPr>
          <p:nvPr>
            <p:ph idx="1"/>
          </p:nvPr>
        </p:nvSpPr>
        <p:spPr/>
        <p:txBody>
          <a:bodyPr>
            <a:normAutofit lnSpcReduction="10000"/>
          </a:bodyPr>
          <a:lstStyle/>
          <a:p>
            <a:r>
              <a:rPr lang="en-AU" dirty="0"/>
              <a:t>Dune erosion surfside has continued unabated</a:t>
            </a:r>
          </a:p>
          <a:p>
            <a:r>
              <a:rPr lang="en-AU" dirty="0"/>
              <a:t>Dune creep is taking place along surf parade where path and remedial works have not been carried out</a:t>
            </a:r>
          </a:p>
          <a:p>
            <a:r>
              <a:rPr lang="en-AU" dirty="0"/>
              <a:t>Anderson Inlet entrance has become more hazardous due to the changing </a:t>
            </a:r>
            <a:r>
              <a:rPr lang="en-AU" dirty="0" err="1"/>
              <a:t>chanel</a:t>
            </a:r>
            <a:r>
              <a:rPr lang="en-AU" dirty="0"/>
              <a:t> conditions primarily due to sand and debris build up</a:t>
            </a:r>
          </a:p>
          <a:p>
            <a:r>
              <a:rPr lang="en-AU" dirty="0"/>
              <a:t>Sand draw for selective remedial works has potentially exacerbated the erosion issue</a:t>
            </a:r>
          </a:p>
          <a:p>
            <a:r>
              <a:rPr lang="en-AU" dirty="0"/>
              <a:t>No tangible solutions to the erosion problem have been put forward or trialled</a:t>
            </a:r>
          </a:p>
        </p:txBody>
      </p:sp>
    </p:spTree>
    <p:extLst>
      <p:ext uri="{BB962C8B-B14F-4D97-AF65-F5344CB8AC3E}">
        <p14:creationId xmlns:p14="http://schemas.microsoft.com/office/powerpoint/2010/main" val="83568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033A-07C9-E930-6C0B-6F080CA5D3A6}"/>
              </a:ext>
            </a:extLst>
          </p:cNvPr>
          <p:cNvSpPr>
            <a:spLocks noGrp="1"/>
          </p:cNvSpPr>
          <p:nvPr>
            <p:ph type="title"/>
          </p:nvPr>
        </p:nvSpPr>
        <p:spPr/>
        <p:txBody>
          <a:bodyPr/>
          <a:lstStyle/>
          <a:p>
            <a:r>
              <a:rPr lang="en-AU" dirty="0"/>
              <a:t>Environmental Impact - Timeline</a:t>
            </a:r>
          </a:p>
        </p:txBody>
      </p:sp>
      <p:sp>
        <p:nvSpPr>
          <p:cNvPr id="3" name="Content Placeholder 2">
            <a:extLst>
              <a:ext uri="{FF2B5EF4-FFF2-40B4-BE49-F238E27FC236}">
                <a16:creationId xmlns:a16="http://schemas.microsoft.com/office/drawing/2014/main" id="{2F278498-D1B3-8C19-2678-42E3015E5957}"/>
              </a:ext>
            </a:extLst>
          </p:cNvPr>
          <p:cNvSpPr>
            <a:spLocks noGrp="1"/>
          </p:cNvSpPr>
          <p:nvPr>
            <p:ph idx="1"/>
          </p:nvPr>
        </p:nvSpPr>
        <p:spPr/>
        <p:txBody>
          <a:bodyPr>
            <a:normAutofit fontScale="55000" lnSpcReduction="20000"/>
          </a:bodyPr>
          <a:lstStyle/>
          <a:p>
            <a:r>
              <a:rPr lang="en-AU" dirty="0"/>
              <a:t>ISLSC club house constructed 2010/2011 – Cost $1.5M </a:t>
            </a:r>
          </a:p>
          <a:p>
            <a:r>
              <a:rPr lang="en-AU" dirty="0"/>
              <a:t>Elevated patrol tower sited on beach and subjected to erosion from wind and king tides - 2014/2015</a:t>
            </a:r>
          </a:p>
          <a:p>
            <a:r>
              <a:rPr lang="en-AU" dirty="0"/>
              <a:t>Sandbags placed around the base of the elevated patrol tower due to erosion issues - 2015/2016 </a:t>
            </a:r>
          </a:p>
          <a:p>
            <a:r>
              <a:rPr lang="en-AU" dirty="0"/>
              <a:t>Elevated patrol tower removed from beach by council -2016/2017. New access track created. Skid mounted tower utilised</a:t>
            </a:r>
          </a:p>
          <a:p>
            <a:r>
              <a:rPr lang="en-AU" dirty="0"/>
              <a:t>Skid mounted patrol relocated due to severe erosion – July 2018 (See media release &amp; photos)</a:t>
            </a:r>
          </a:p>
          <a:p>
            <a:r>
              <a:rPr lang="en-AU" dirty="0"/>
              <a:t>Wet wall positioned in front of clubrooms 2018/2019</a:t>
            </a:r>
          </a:p>
          <a:p>
            <a:r>
              <a:rPr lang="en-AU" dirty="0"/>
              <a:t>Trailer mounted patrol tower utilised. 2019/2020</a:t>
            </a:r>
          </a:p>
          <a:p>
            <a:r>
              <a:rPr lang="en-AU" dirty="0"/>
              <a:t>Row of geo-sandbags positioned between wet wall and clubrooms 2020/2021</a:t>
            </a:r>
          </a:p>
          <a:p>
            <a:r>
              <a:rPr lang="en-AU" dirty="0"/>
              <a:t>Minor works to augment sand stockpile either side of geo-sandbags and access track repairs 2021 to 2024</a:t>
            </a:r>
          </a:p>
          <a:p>
            <a:r>
              <a:rPr lang="en-AU" sz="2700" dirty="0"/>
              <a:t>This week   - Carnage. </a:t>
            </a:r>
          </a:p>
          <a:p>
            <a:r>
              <a:rPr lang="en-AU" sz="7600" b="1" dirty="0"/>
              <a:t>We are now at the 2040 trigger point mooted in the Cape2Cape Report</a:t>
            </a:r>
          </a:p>
        </p:txBody>
      </p:sp>
    </p:spTree>
    <p:extLst>
      <p:ext uri="{BB962C8B-B14F-4D97-AF65-F5344CB8AC3E}">
        <p14:creationId xmlns:p14="http://schemas.microsoft.com/office/powerpoint/2010/main" val="365152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8A73C-BB67-F8A9-C024-0FBD4E2835FB}"/>
              </a:ext>
            </a:extLst>
          </p:cNvPr>
          <p:cNvSpPr>
            <a:spLocks noGrp="1"/>
          </p:cNvSpPr>
          <p:nvPr>
            <p:ph idx="1"/>
          </p:nvPr>
        </p:nvSpPr>
        <p:spPr>
          <a:xfrm>
            <a:off x="728472" y="316864"/>
            <a:ext cx="10515600" cy="6193663"/>
          </a:xfrm>
        </p:spPr>
        <p:txBody>
          <a:bodyPr>
            <a:normAutofit/>
          </a:bodyPr>
          <a:lstStyle/>
          <a:p>
            <a:r>
              <a:rPr lang="en-AU" dirty="0"/>
              <a:t>The council has reneged on extending the footpath from Ozone Street to the Surf Club rooms (The endorsed community format) citing the primary reason as DEECA won’t allow it to happen due to erosion of the dunes. When in reality a well designed pathway could underpin the long-term solutions for dune erosion and encroachment onto community infrastructure and the residential areas along surf parade.</a:t>
            </a:r>
          </a:p>
          <a:p>
            <a:r>
              <a:rPr lang="en-AU" dirty="0"/>
              <a:t>Consequential results for the club are</a:t>
            </a:r>
          </a:p>
          <a:p>
            <a:pPr lvl="1"/>
            <a:r>
              <a:rPr lang="en-AU" dirty="0"/>
              <a:t>Significantly greater numbers of beachgoers and swimmers opting to swim in an uncontrolled area which due to its location has higher degrees of water safety risks</a:t>
            </a:r>
          </a:p>
          <a:p>
            <a:pPr lvl="1"/>
            <a:r>
              <a:rPr lang="en-AU" dirty="0"/>
              <a:t>Having to perform more rescues in the inlet </a:t>
            </a:r>
            <a:r>
              <a:rPr lang="en-AU" dirty="0" err="1"/>
              <a:t>chanel</a:t>
            </a:r>
            <a:endParaRPr lang="en-AU" dirty="0"/>
          </a:p>
          <a:p>
            <a:pPr lvl="1"/>
            <a:r>
              <a:rPr lang="en-AU" dirty="0"/>
              <a:t>More congestion in and around the clubroom parking area due to impediment of traffic</a:t>
            </a:r>
          </a:p>
          <a:p>
            <a:pPr lvl="1"/>
            <a:r>
              <a:rPr lang="en-AU" dirty="0"/>
              <a:t>Increased difficulty in responding to rescue operations away from the surf beach area</a:t>
            </a:r>
          </a:p>
          <a:p>
            <a:pPr lvl="1"/>
            <a:endParaRPr lang="en-AU" dirty="0"/>
          </a:p>
        </p:txBody>
      </p:sp>
    </p:spTree>
    <p:extLst>
      <p:ext uri="{BB962C8B-B14F-4D97-AF65-F5344CB8AC3E}">
        <p14:creationId xmlns:p14="http://schemas.microsoft.com/office/powerpoint/2010/main" val="303817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8DEA-80EE-31FE-C60E-9E1D96A44056}"/>
              </a:ext>
            </a:extLst>
          </p:cNvPr>
          <p:cNvSpPr>
            <a:spLocks noGrp="1"/>
          </p:cNvSpPr>
          <p:nvPr>
            <p:ph type="ctrTitle"/>
          </p:nvPr>
        </p:nvSpPr>
        <p:spPr>
          <a:xfrm>
            <a:off x="3570828" y="1008402"/>
            <a:ext cx="6457092" cy="944181"/>
          </a:xfrm>
        </p:spPr>
        <p:txBody>
          <a:bodyPr>
            <a:normAutofit/>
          </a:bodyPr>
          <a:lstStyle/>
          <a:p>
            <a:pPr algn="r"/>
            <a:r>
              <a:rPr lang="en-AU" sz="4000" dirty="0"/>
              <a:t>Inverloch Surf Life Saving Club</a:t>
            </a:r>
          </a:p>
        </p:txBody>
      </p:sp>
      <p:sp>
        <p:nvSpPr>
          <p:cNvPr id="3" name="Subtitle 2">
            <a:extLst>
              <a:ext uri="{FF2B5EF4-FFF2-40B4-BE49-F238E27FC236}">
                <a16:creationId xmlns:a16="http://schemas.microsoft.com/office/drawing/2014/main" id="{1A0E9AFF-8CC6-599F-86A7-0CEFFE603F11}"/>
              </a:ext>
            </a:extLst>
          </p:cNvPr>
          <p:cNvSpPr>
            <a:spLocks noGrp="1"/>
          </p:cNvSpPr>
          <p:nvPr>
            <p:ph type="subTitle" idx="1"/>
          </p:nvPr>
        </p:nvSpPr>
        <p:spPr/>
        <p:txBody>
          <a:bodyPr>
            <a:normAutofit/>
          </a:bodyPr>
          <a:lstStyle/>
          <a:p>
            <a:r>
              <a:rPr lang="en-AU" sz="3600" dirty="0"/>
              <a:t>Overview of our club</a:t>
            </a:r>
          </a:p>
          <a:p>
            <a:r>
              <a:rPr lang="en-AU" sz="3600" dirty="0"/>
              <a:t>September 24</a:t>
            </a:r>
          </a:p>
        </p:txBody>
      </p:sp>
      <p:pic>
        <p:nvPicPr>
          <p:cNvPr id="5" name="Picture 4">
            <a:extLst>
              <a:ext uri="{FF2B5EF4-FFF2-40B4-BE49-F238E27FC236}">
                <a16:creationId xmlns:a16="http://schemas.microsoft.com/office/drawing/2014/main" id="{05714A81-8D99-1BF4-7190-70E9A1029E0A}"/>
              </a:ext>
            </a:extLst>
          </p:cNvPr>
          <p:cNvPicPr>
            <a:picLocks noChangeAspect="1"/>
          </p:cNvPicPr>
          <p:nvPr/>
        </p:nvPicPr>
        <p:blipFill>
          <a:blip r:embed="rId2"/>
          <a:stretch>
            <a:fillRect/>
          </a:stretch>
        </p:blipFill>
        <p:spPr>
          <a:xfrm>
            <a:off x="1251108" y="638410"/>
            <a:ext cx="2209992" cy="1684166"/>
          </a:xfrm>
          <a:prstGeom prst="rect">
            <a:avLst/>
          </a:prstGeom>
        </p:spPr>
      </p:pic>
      <p:sp>
        <p:nvSpPr>
          <p:cNvPr id="6" name="TextBox 5">
            <a:extLst>
              <a:ext uri="{FF2B5EF4-FFF2-40B4-BE49-F238E27FC236}">
                <a16:creationId xmlns:a16="http://schemas.microsoft.com/office/drawing/2014/main" id="{02D9746C-91B8-C4C0-014E-727EE42F9B45}"/>
              </a:ext>
            </a:extLst>
          </p:cNvPr>
          <p:cNvSpPr txBox="1"/>
          <p:nvPr/>
        </p:nvSpPr>
        <p:spPr>
          <a:xfrm>
            <a:off x="3047238" y="3244334"/>
            <a:ext cx="6094476" cy="369332"/>
          </a:xfrm>
          <a:prstGeom prst="rect">
            <a:avLst/>
          </a:prstGeom>
          <a:noFill/>
        </p:spPr>
        <p:txBody>
          <a:bodyPr wrap="square">
            <a:spAutoFit/>
          </a:bodyPr>
          <a:lstStyle/>
          <a:p>
            <a:r>
              <a:rPr lang="en-AU" b="0" dirty="0">
                <a:effectLst/>
              </a:rPr>
              <a:t> </a:t>
            </a:r>
            <a:endParaRPr lang="en-AU" dirty="0"/>
          </a:p>
        </p:txBody>
      </p:sp>
    </p:spTree>
    <p:extLst>
      <p:ext uri="{BB962C8B-B14F-4D97-AF65-F5344CB8AC3E}">
        <p14:creationId xmlns:p14="http://schemas.microsoft.com/office/powerpoint/2010/main" val="3944417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7ECA2DF-2EA2-B760-59D6-96048EAAB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04" y="2666746"/>
            <a:ext cx="9740396" cy="28105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4F17D3C-AB03-C2D8-2E06-8F058D2C60BC}"/>
              </a:ext>
            </a:extLst>
          </p:cNvPr>
          <p:cNvSpPr txBox="1"/>
          <p:nvPr/>
        </p:nvSpPr>
        <p:spPr>
          <a:xfrm>
            <a:off x="1060704" y="806263"/>
            <a:ext cx="3930500" cy="1384995"/>
          </a:xfrm>
          <a:prstGeom prst="rect">
            <a:avLst/>
          </a:prstGeom>
          <a:noFill/>
        </p:spPr>
        <p:txBody>
          <a:bodyPr wrap="none" rtlCol="0">
            <a:spAutoFit/>
          </a:bodyPr>
          <a:lstStyle/>
          <a:p>
            <a:r>
              <a:rPr lang="en-AU" sz="3600" b="1" dirty="0"/>
              <a:t>General Statistics</a:t>
            </a:r>
          </a:p>
          <a:p>
            <a:endParaRPr lang="en-AU" sz="2400" b="1" dirty="0"/>
          </a:p>
          <a:p>
            <a:r>
              <a:rPr lang="en-AU" sz="2400" dirty="0"/>
              <a:t>Membership</a:t>
            </a:r>
          </a:p>
        </p:txBody>
      </p:sp>
      <p:sp>
        <p:nvSpPr>
          <p:cNvPr id="10" name="TextBox 9">
            <a:extLst>
              <a:ext uri="{FF2B5EF4-FFF2-40B4-BE49-F238E27FC236}">
                <a16:creationId xmlns:a16="http://schemas.microsoft.com/office/drawing/2014/main" id="{8E2F03C2-F22B-A144-E512-3C9DF5CA151E}"/>
              </a:ext>
            </a:extLst>
          </p:cNvPr>
          <p:cNvSpPr txBox="1"/>
          <p:nvPr/>
        </p:nvSpPr>
        <p:spPr>
          <a:xfrm>
            <a:off x="1060704" y="5952744"/>
            <a:ext cx="3822393" cy="369332"/>
          </a:xfrm>
          <a:prstGeom prst="rect">
            <a:avLst/>
          </a:prstGeom>
          <a:noFill/>
        </p:spPr>
        <p:txBody>
          <a:bodyPr wrap="none" rtlCol="0">
            <a:spAutoFit/>
          </a:bodyPr>
          <a:lstStyle/>
          <a:p>
            <a:r>
              <a:rPr lang="en-AU" dirty="0"/>
              <a:t>Source: Life Saving Victoria July 2024</a:t>
            </a:r>
          </a:p>
        </p:txBody>
      </p:sp>
    </p:spTree>
    <p:extLst>
      <p:ext uri="{BB962C8B-B14F-4D97-AF65-F5344CB8AC3E}">
        <p14:creationId xmlns:p14="http://schemas.microsoft.com/office/powerpoint/2010/main" val="1404996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6F74F8F-5298-C312-8C95-8C20C6ACE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3" y="1673352"/>
            <a:ext cx="6189599" cy="46656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56F968-F62B-C905-AAB7-FFFAE96C6992}"/>
              </a:ext>
            </a:extLst>
          </p:cNvPr>
          <p:cNvSpPr txBox="1"/>
          <p:nvPr/>
        </p:nvSpPr>
        <p:spPr>
          <a:xfrm>
            <a:off x="1060704" y="806263"/>
            <a:ext cx="3930500" cy="1384995"/>
          </a:xfrm>
          <a:prstGeom prst="rect">
            <a:avLst/>
          </a:prstGeom>
          <a:noFill/>
        </p:spPr>
        <p:txBody>
          <a:bodyPr wrap="none" rtlCol="0">
            <a:spAutoFit/>
          </a:bodyPr>
          <a:lstStyle/>
          <a:p>
            <a:r>
              <a:rPr lang="en-AU" sz="3600" b="1" dirty="0"/>
              <a:t>General Statistics</a:t>
            </a:r>
          </a:p>
          <a:p>
            <a:endParaRPr lang="en-AU" sz="2400" b="1" dirty="0"/>
          </a:p>
          <a:p>
            <a:r>
              <a:rPr lang="en-AU" sz="2400" dirty="0"/>
              <a:t>Operational</a:t>
            </a:r>
          </a:p>
        </p:txBody>
      </p:sp>
    </p:spTree>
    <p:extLst>
      <p:ext uri="{BB962C8B-B14F-4D97-AF65-F5344CB8AC3E}">
        <p14:creationId xmlns:p14="http://schemas.microsoft.com/office/powerpoint/2010/main" val="122165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7AC5A97-2F1C-5CCA-F453-70B2175B0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875" y="704088"/>
            <a:ext cx="4793805" cy="52282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B7B1A2-3082-18FF-7564-ECC707978BCB}"/>
              </a:ext>
            </a:extLst>
          </p:cNvPr>
          <p:cNvSpPr txBox="1"/>
          <p:nvPr/>
        </p:nvSpPr>
        <p:spPr>
          <a:xfrm>
            <a:off x="1060704" y="806263"/>
            <a:ext cx="3930500" cy="1384995"/>
          </a:xfrm>
          <a:prstGeom prst="rect">
            <a:avLst/>
          </a:prstGeom>
          <a:noFill/>
        </p:spPr>
        <p:txBody>
          <a:bodyPr wrap="none" rtlCol="0">
            <a:spAutoFit/>
          </a:bodyPr>
          <a:lstStyle/>
          <a:p>
            <a:r>
              <a:rPr lang="en-AU" sz="3600" b="1" dirty="0"/>
              <a:t>General Statistics</a:t>
            </a:r>
          </a:p>
          <a:p>
            <a:endParaRPr lang="en-AU" sz="2400" b="1" dirty="0"/>
          </a:p>
          <a:p>
            <a:r>
              <a:rPr lang="en-AU" sz="2400" dirty="0"/>
              <a:t>Training</a:t>
            </a:r>
          </a:p>
        </p:txBody>
      </p:sp>
    </p:spTree>
    <p:extLst>
      <p:ext uri="{BB962C8B-B14F-4D97-AF65-F5344CB8AC3E}">
        <p14:creationId xmlns:p14="http://schemas.microsoft.com/office/powerpoint/2010/main" val="543078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D615A15-78EB-76E6-19C2-DA00E3EC1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901" y="1557875"/>
            <a:ext cx="7411275" cy="4630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2B361B-3184-4F97-073E-D959545B3252}"/>
              </a:ext>
            </a:extLst>
          </p:cNvPr>
          <p:cNvSpPr txBox="1"/>
          <p:nvPr/>
        </p:nvSpPr>
        <p:spPr>
          <a:xfrm>
            <a:off x="1060704" y="806263"/>
            <a:ext cx="3930500" cy="1384995"/>
          </a:xfrm>
          <a:prstGeom prst="rect">
            <a:avLst/>
          </a:prstGeom>
          <a:noFill/>
        </p:spPr>
        <p:txBody>
          <a:bodyPr wrap="none" rtlCol="0">
            <a:spAutoFit/>
          </a:bodyPr>
          <a:lstStyle/>
          <a:p>
            <a:r>
              <a:rPr lang="en-AU" sz="3600" b="1" dirty="0"/>
              <a:t>General Statistics</a:t>
            </a:r>
          </a:p>
          <a:p>
            <a:endParaRPr lang="en-AU" sz="2400" b="1" dirty="0"/>
          </a:p>
          <a:p>
            <a:r>
              <a:rPr lang="en-AU" sz="2400" dirty="0"/>
              <a:t>Training</a:t>
            </a:r>
          </a:p>
        </p:txBody>
      </p:sp>
    </p:spTree>
    <p:extLst>
      <p:ext uri="{BB962C8B-B14F-4D97-AF65-F5344CB8AC3E}">
        <p14:creationId xmlns:p14="http://schemas.microsoft.com/office/powerpoint/2010/main" val="329442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33DCE5-4382-1E26-240F-0FA26BF90C45}"/>
              </a:ext>
            </a:extLst>
          </p:cNvPr>
          <p:cNvPicPr>
            <a:picLocks noChangeAspect="1"/>
          </p:cNvPicPr>
          <p:nvPr/>
        </p:nvPicPr>
        <p:blipFill>
          <a:blip r:embed="rId2"/>
          <a:stretch>
            <a:fillRect/>
          </a:stretch>
        </p:blipFill>
        <p:spPr>
          <a:xfrm>
            <a:off x="6496511" y="880562"/>
            <a:ext cx="4637502" cy="3192674"/>
          </a:xfrm>
          <a:prstGeom prst="rect">
            <a:avLst/>
          </a:prstGeom>
        </p:spPr>
      </p:pic>
      <p:pic>
        <p:nvPicPr>
          <p:cNvPr id="5" name="Picture 4">
            <a:extLst>
              <a:ext uri="{FF2B5EF4-FFF2-40B4-BE49-F238E27FC236}">
                <a16:creationId xmlns:a16="http://schemas.microsoft.com/office/drawing/2014/main" id="{77A92F83-5FCC-63D4-E89C-ED4D9895EF27}"/>
              </a:ext>
            </a:extLst>
          </p:cNvPr>
          <p:cNvPicPr>
            <a:picLocks noChangeAspect="1"/>
          </p:cNvPicPr>
          <p:nvPr/>
        </p:nvPicPr>
        <p:blipFill>
          <a:blip r:embed="rId3"/>
          <a:stretch>
            <a:fillRect/>
          </a:stretch>
        </p:blipFill>
        <p:spPr>
          <a:xfrm>
            <a:off x="1317455" y="405557"/>
            <a:ext cx="4562762" cy="6046886"/>
          </a:xfrm>
          <a:prstGeom prst="rect">
            <a:avLst/>
          </a:prstGeom>
        </p:spPr>
      </p:pic>
      <p:sp>
        <p:nvSpPr>
          <p:cNvPr id="6" name="TextBox 5">
            <a:extLst>
              <a:ext uri="{FF2B5EF4-FFF2-40B4-BE49-F238E27FC236}">
                <a16:creationId xmlns:a16="http://schemas.microsoft.com/office/drawing/2014/main" id="{0793F33C-964D-8853-36B8-84D38A86D7E2}"/>
              </a:ext>
            </a:extLst>
          </p:cNvPr>
          <p:cNvSpPr txBox="1"/>
          <p:nvPr/>
        </p:nvSpPr>
        <p:spPr>
          <a:xfrm>
            <a:off x="6770255" y="4498109"/>
            <a:ext cx="5092869" cy="646331"/>
          </a:xfrm>
          <a:prstGeom prst="rect">
            <a:avLst/>
          </a:prstGeom>
          <a:noFill/>
        </p:spPr>
        <p:txBody>
          <a:bodyPr wrap="none" rtlCol="0">
            <a:spAutoFit/>
          </a:bodyPr>
          <a:lstStyle/>
          <a:p>
            <a:r>
              <a:rPr lang="en-AU" dirty="0"/>
              <a:t>ISLSC Clubhouse &amp; Patrol Tower 2010</a:t>
            </a:r>
          </a:p>
          <a:p>
            <a:r>
              <a:rPr lang="en-AU" dirty="0"/>
              <a:t>Tower Located just to the right of the access Track</a:t>
            </a:r>
          </a:p>
        </p:txBody>
      </p:sp>
    </p:spTree>
    <p:extLst>
      <p:ext uri="{BB962C8B-B14F-4D97-AF65-F5344CB8AC3E}">
        <p14:creationId xmlns:p14="http://schemas.microsoft.com/office/powerpoint/2010/main" val="382934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F4FBB0-F9BB-A0C9-5745-363B9C38A36C}"/>
              </a:ext>
            </a:extLst>
          </p:cNvPr>
          <p:cNvPicPr>
            <a:picLocks noChangeAspect="1"/>
          </p:cNvPicPr>
          <p:nvPr/>
        </p:nvPicPr>
        <p:blipFill>
          <a:blip r:embed="rId2"/>
          <a:stretch>
            <a:fillRect/>
          </a:stretch>
        </p:blipFill>
        <p:spPr>
          <a:xfrm>
            <a:off x="788305" y="639055"/>
            <a:ext cx="5124815" cy="3696359"/>
          </a:xfrm>
          <a:prstGeom prst="rect">
            <a:avLst/>
          </a:prstGeom>
        </p:spPr>
      </p:pic>
      <p:pic>
        <p:nvPicPr>
          <p:cNvPr id="3" name="Picture 2">
            <a:extLst>
              <a:ext uri="{FF2B5EF4-FFF2-40B4-BE49-F238E27FC236}">
                <a16:creationId xmlns:a16="http://schemas.microsoft.com/office/drawing/2014/main" id="{EF47D4A5-70C1-5346-AC81-6FE2BDF648B8}"/>
              </a:ext>
            </a:extLst>
          </p:cNvPr>
          <p:cNvPicPr>
            <a:picLocks noChangeAspect="1"/>
          </p:cNvPicPr>
          <p:nvPr/>
        </p:nvPicPr>
        <p:blipFill>
          <a:blip r:embed="rId3"/>
          <a:stretch>
            <a:fillRect/>
          </a:stretch>
        </p:blipFill>
        <p:spPr>
          <a:xfrm>
            <a:off x="6199479" y="603369"/>
            <a:ext cx="5028895" cy="3767730"/>
          </a:xfrm>
          <a:prstGeom prst="rect">
            <a:avLst/>
          </a:prstGeom>
        </p:spPr>
      </p:pic>
      <p:sp>
        <p:nvSpPr>
          <p:cNvPr id="4" name="TextBox 3">
            <a:extLst>
              <a:ext uri="{FF2B5EF4-FFF2-40B4-BE49-F238E27FC236}">
                <a16:creationId xmlns:a16="http://schemas.microsoft.com/office/drawing/2014/main" id="{683E8E67-F0D4-CBAC-57C0-C38E2AD116EB}"/>
              </a:ext>
            </a:extLst>
          </p:cNvPr>
          <p:cNvSpPr txBox="1"/>
          <p:nvPr/>
        </p:nvSpPr>
        <p:spPr>
          <a:xfrm>
            <a:off x="3173950" y="4886036"/>
            <a:ext cx="5844100" cy="369332"/>
          </a:xfrm>
          <a:prstGeom prst="rect">
            <a:avLst/>
          </a:prstGeom>
          <a:noFill/>
        </p:spPr>
        <p:txBody>
          <a:bodyPr wrap="none" rtlCol="0">
            <a:spAutoFit/>
          </a:bodyPr>
          <a:lstStyle/>
          <a:p>
            <a:r>
              <a:rPr lang="en-AU" dirty="0"/>
              <a:t>Patrol Tower then No Patrol Tower Due to Erosion 2013/14</a:t>
            </a:r>
          </a:p>
        </p:txBody>
      </p:sp>
    </p:spTree>
    <p:extLst>
      <p:ext uri="{BB962C8B-B14F-4D97-AF65-F5344CB8AC3E}">
        <p14:creationId xmlns:p14="http://schemas.microsoft.com/office/powerpoint/2010/main" val="378569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F1FA78-8727-E26E-4715-816B03FD07DF}"/>
              </a:ext>
            </a:extLst>
          </p:cNvPr>
          <p:cNvPicPr>
            <a:picLocks noChangeAspect="1"/>
          </p:cNvPicPr>
          <p:nvPr/>
        </p:nvPicPr>
        <p:blipFill>
          <a:blip r:embed="rId2"/>
          <a:stretch>
            <a:fillRect/>
          </a:stretch>
        </p:blipFill>
        <p:spPr>
          <a:xfrm>
            <a:off x="698979" y="694447"/>
            <a:ext cx="4938188" cy="2956816"/>
          </a:xfrm>
          <a:prstGeom prst="rect">
            <a:avLst/>
          </a:prstGeom>
        </p:spPr>
      </p:pic>
      <p:sp>
        <p:nvSpPr>
          <p:cNvPr id="4" name="TextBox 3">
            <a:extLst>
              <a:ext uri="{FF2B5EF4-FFF2-40B4-BE49-F238E27FC236}">
                <a16:creationId xmlns:a16="http://schemas.microsoft.com/office/drawing/2014/main" id="{79B08473-EABB-278A-7B14-788501D4E8CD}"/>
              </a:ext>
            </a:extLst>
          </p:cNvPr>
          <p:cNvSpPr txBox="1"/>
          <p:nvPr/>
        </p:nvSpPr>
        <p:spPr>
          <a:xfrm>
            <a:off x="1466827" y="3907042"/>
            <a:ext cx="3662862" cy="369332"/>
          </a:xfrm>
          <a:prstGeom prst="rect">
            <a:avLst/>
          </a:prstGeom>
          <a:noFill/>
        </p:spPr>
        <p:txBody>
          <a:bodyPr wrap="none" rtlCol="0">
            <a:spAutoFit/>
          </a:bodyPr>
          <a:lstStyle/>
          <a:p>
            <a:r>
              <a:rPr lang="en-AU" dirty="0"/>
              <a:t>New Elevated Patrol Tower 2014/15</a:t>
            </a:r>
          </a:p>
        </p:txBody>
      </p:sp>
      <p:pic>
        <p:nvPicPr>
          <p:cNvPr id="6" name="Picture 5">
            <a:extLst>
              <a:ext uri="{FF2B5EF4-FFF2-40B4-BE49-F238E27FC236}">
                <a16:creationId xmlns:a16="http://schemas.microsoft.com/office/drawing/2014/main" id="{8005CDC2-E12F-B952-24BC-4E1FD72192F3}"/>
              </a:ext>
            </a:extLst>
          </p:cNvPr>
          <p:cNvPicPr>
            <a:picLocks noChangeAspect="1"/>
          </p:cNvPicPr>
          <p:nvPr/>
        </p:nvPicPr>
        <p:blipFill>
          <a:blip r:embed="rId3"/>
          <a:stretch>
            <a:fillRect/>
          </a:stretch>
        </p:blipFill>
        <p:spPr>
          <a:xfrm>
            <a:off x="5987789" y="754636"/>
            <a:ext cx="4970227" cy="2896627"/>
          </a:xfrm>
          <a:prstGeom prst="rect">
            <a:avLst/>
          </a:prstGeom>
        </p:spPr>
      </p:pic>
      <p:sp>
        <p:nvSpPr>
          <p:cNvPr id="7" name="TextBox 6">
            <a:extLst>
              <a:ext uri="{FF2B5EF4-FFF2-40B4-BE49-F238E27FC236}">
                <a16:creationId xmlns:a16="http://schemas.microsoft.com/office/drawing/2014/main" id="{62D6FBAF-495B-693A-8817-45D01CE26BBE}"/>
              </a:ext>
            </a:extLst>
          </p:cNvPr>
          <p:cNvSpPr txBox="1"/>
          <p:nvPr/>
        </p:nvSpPr>
        <p:spPr>
          <a:xfrm>
            <a:off x="6362426" y="3768543"/>
            <a:ext cx="5056897" cy="646331"/>
          </a:xfrm>
          <a:prstGeom prst="rect">
            <a:avLst/>
          </a:prstGeom>
          <a:noFill/>
        </p:spPr>
        <p:txBody>
          <a:bodyPr wrap="none" rtlCol="0">
            <a:spAutoFit/>
          </a:bodyPr>
          <a:lstStyle/>
          <a:p>
            <a:pPr algn="ctr"/>
            <a:r>
              <a:rPr lang="en-AU" dirty="0"/>
              <a:t>The supporting structure for the new patrol tower </a:t>
            </a:r>
          </a:p>
          <a:p>
            <a:pPr algn="ctr"/>
            <a:r>
              <a:rPr lang="en-AU" dirty="0"/>
              <a:t>not long after it was constructed</a:t>
            </a:r>
          </a:p>
        </p:txBody>
      </p:sp>
    </p:spTree>
    <p:extLst>
      <p:ext uri="{BB962C8B-B14F-4D97-AF65-F5344CB8AC3E}">
        <p14:creationId xmlns:p14="http://schemas.microsoft.com/office/powerpoint/2010/main" val="390607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4063CB-8E80-84BC-E2D1-746F024B8E37}"/>
              </a:ext>
            </a:extLst>
          </p:cNvPr>
          <p:cNvPicPr>
            <a:picLocks noChangeAspect="1"/>
          </p:cNvPicPr>
          <p:nvPr/>
        </p:nvPicPr>
        <p:blipFill>
          <a:blip r:embed="rId2"/>
          <a:stretch>
            <a:fillRect/>
          </a:stretch>
        </p:blipFill>
        <p:spPr>
          <a:xfrm>
            <a:off x="1196992" y="892918"/>
            <a:ext cx="2537680" cy="3353091"/>
          </a:xfrm>
          <a:prstGeom prst="rect">
            <a:avLst/>
          </a:prstGeom>
        </p:spPr>
      </p:pic>
      <p:sp>
        <p:nvSpPr>
          <p:cNvPr id="4" name="TextBox 3">
            <a:extLst>
              <a:ext uri="{FF2B5EF4-FFF2-40B4-BE49-F238E27FC236}">
                <a16:creationId xmlns:a16="http://schemas.microsoft.com/office/drawing/2014/main" id="{4D357DC2-2730-E49B-AD02-B9BD6AB45798}"/>
              </a:ext>
            </a:extLst>
          </p:cNvPr>
          <p:cNvSpPr txBox="1"/>
          <p:nvPr/>
        </p:nvSpPr>
        <p:spPr>
          <a:xfrm>
            <a:off x="1545336" y="4663440"/>
            <a:ext cx="1790875" cy="369332"/>
          </a:xfrm>
          <a:prstGeom prst="rect">
            <a:avLst/>
          </a:prstGeom>
          <a:noFill/>
        </p:spPr>
        <p:txBody>
          <a:bodyPr wrap="none" rtlCol="0">
            <a:spAutoFit/>
          </a:bodyPr>
          <a:lstStyle/>
          <a:p>
            <a:r>
              <a:rPr lang="en-AU" dirty="0"/>
              <a:t>2015/16 Season</a:t>
            </a:r>
          </a:p>
        </p:txBody>
      </p:sp>
      <p:pic>
        <p:nvPicPr>
          <p:cNvPr id="6" name="Picture 5">
            <a:extLst>
              <a:ext uri="{FF2B5EF4-FFF2-40B4-BE49-F238E27FC236}">
                <a16:creationId xmlns:a16="http://schemas.microsoft.com/office/drawing/2014/main" id="{6657CF9A-C701-7B86-3C06-2DF8F217E643}"/>
              </a:ext>
            </a:extLst>
          </p:cNvPr>
          <p:cNvPicPr>
            <a:picLocks noChangeAspect="1"/>
          </p:cNvPicPr>
          <p:nvPr/>
        </p:nvPicPr>
        <p:blipFill>
          <a:blip r:embed="rId3"/>
          <a:stretch>
            <a:fillRect/>
          </a:stretch>
        </p:blipFill>
        <p:spPr>
          <a:xfrm>
            <a:off x="3894463" y="810622"/>
            <a:ext cx="3928279" cy="3103010"/>
          </a:xfrm>
          <a:prstGeom prst="rect">
            <a:avLst/>
          </a:prstGeom>
        </p:spPr>
      </p:pic>
      <p:pic>
        <p:nvPicPr>
          <p:cNvPr id="8" name="Picture 7">
            <a:extLst>
              <a:ext uri="{FF2B5EF4-FFF2-40B4-BE49-F238E27FC236}">
                <a16:creationId xmlns:a16="http://schemas.microsoft.com/office/drawing/2014/main" id="{7A846939-4BF6-E209-B6AB-B8FFAAB7A746}"/>
              </a:ext>
            </a:extLst>
          </p:cNvPr>
          <p:cNvPicPr>
            <a:picLocks noChangeAspect="1"/>
          </p:cNvPicPr>
          <p:nvPr/>
        </p:nvPicPr>
        <p:blipFill>
          <a:blip r:embed="rId4"/>
          <a:stretch>
            <a:fillRect/>
          </a:stretch>
        </p:blipFill>
        <p:spPr>
          <a:xfrm>
            <a:off x="7982532" y="911204"/>
            <a:ext cx="3927087" cy="3002427"/>
          </a:xfrm>
          <a:prstGeom prst="rect">
            <a:avLst/>
          </a:prstGeom>
        </p:spPr>
      </p:pic>
      <p:sp>
        <p:nvSpPr>
          <p:cNvPr id="9" name="TextBox 8">
            <a:extLst>
              <a:ext uri="{FF2B5EF4-FFF2-40B4-BE49-F238E27FC236}">
                <a16:creationId xmlns:a16="http://schemas.microsoft.com/office/drawing/2014/main" id="{E028B2B1-0422-804E-06B5-D0AF75C68178}"/>
              </a:ext>
            </a:extLst>
          </p:cNvPr>
          <p:cNvSpPr txBox="1"/>
          <p:nvPr/>
        </p:nvSpPr>
        <p:spPr>
          <a:xfrm>
            <a:off x="6379464" y="4312920"/>
            <a:ext cx="3485121" cy="923330"/>
          </a:xfrm>
          <a:prstGeom prst="rect">
            <a:avLst/>
          </a:prstGeom>
          <a:noFill/>
        </p:spPr>
        <p:txBody>
          <a:bodyPr wrap="none" rtlCol="0">
            <a:spAutoFit/>
          </a:bodyPr>
          <a:lstStyle/>
          <a:p>
            <a:r>
              <a:rPr lang="en-AU" dirty="0"/>
              <a:t>2016/17 Season</a:t>
            </a:r>
          </a:p>
          <a:p>
            <a:r>
              <a:rPr lang="en-AU" dirty="0"/>
              <a:t>Transition from Elevated tower to </a:t>
            </a:r>
          </a:p>
          <a:p>
            <a:r>
              <a:rPr lang="en-AU" dirty="0"/>
              <a:t>Skid base tower at a new location</a:t>
            </a:r>
          </a:p>
        </p:txBody>
      </p:sp>
    </p:spTree>
    <p:extLst>
      <p:ext uri="{BB962C8B-B14F-4D97-AF65-F5344CB8AC3E}">
        <p14:creationId xmlns:p14="http://schemas.microsoft.com/office/powerpoint/2010/main" val="416259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65693-3E0B-7DE6-4041-A533DFB07B36}"/>
              </a:ext>
            </a:extLst>
          </p:cNvPr>
          <p:cNvPicPr>
            <a:picLocks noChangeAspect="1"/>
          </p:cNvPicPr>
          <p:nvPr/>
        </p:nvPicPr>
        <p:blipFill>
          <a:blip r:embed="rId2"/>
          <a:stretch>
            <a:fillRect/>
          </a:stretch>
        </p:blipFill>
        <p:spPr>
          <a:xfrm>
            <a:off x="627525" y="437891"/>
            <a:ext cx="4656223" cy="5982218"/>
          </a:xfrm>
          <a:prstGeom prst="rect">
            <a:avLst/>
          </a:prstGeom>
        </p:spPr>
      </p:pic>
      <p:pic>
        <p:nvPicPr>
          <p:cNvPr id="5" name="Picture 4">
            <a:extLst>
              <a:ext uri="{FF2B5EF4-FFF2-40B4-BE49-F238E27FC236}">
                <a16:creationId xmlns:a16="http://schemas.microsoft.com/office/drawing/2014/main" id="{4C6143F7-B699-2DA9-4FDD-219908BF50EE}"/>
              </a:ext>
            </a:extLst>
          </p:cNvPr>
          <p:cNvPicPr>
            <a:picLocks noChangeAspect="1"/>
          </p:cNvPicPr>
          <p:nvPr/>
        </p:nvPicPr>
        <p:blipFill>
          <a:blip r:embed="rId3"/>
          <a:stretch>
            <a:fillRect/>
          </a:stretch>
        </p:blipFill>
        <p:spPr>
          <a:xfrm>
            <a:off x="5480330" y="540902"/>
            <a:ext cx="4168501" cy="2728196"/>
          </a:xfrm>
          <a:prstGeom prst="rect">
            <a:avLst/>
          </a:prstGeom>
        </p:spPr>
      </p:pic>
      <p:pic>
        <p:nvPicPr>
          <p:cNvPr id="7" name="Picture 6">
            <a:extLst>
              <a:ext uri="{FF2B5EF4-FFF2-40B4-BE49-F238E27FC236}">
                <a16:creationId xmlns:a16="http://schemas.microsoft.com/office/drawing/2014/main" id="{D62D590B-423D-DC22-E9F5-E60B067EA381}"/>
              </a:ext>
            </a:extLst>
          </p:cNvPr>
          <p:cNvPicPr>
            <a:picLocks noChangeAspect="1"/>
          </p:cNvPicPr>
          <p:nvPr/>
        </p:nvPicPr>
        <p:blipFill>
          <a:blip r:embed="rId4"/>
          <a:stretch>
            <a:fillRect/>
          </a:stretch>
        </p:blipFill>
        <p:spPr>
          <a:xfrm>
            <a:off x="5480330" y="3269098"/>
            <a:ext cx="4168501" cy="3124471"/>
          </a:xfrm>
          <a:prstGeom prst="rect">
            <a:avLst/>
          </a:prstGeom>
        </p:spPr>
      </p:pic>
    </p:spTree>
    <p:extLst>
      <p:ext uri="{BB962C8B-B14F-4D97-AF65-F5344CB8AC3E}">
        <p14:creationId xmlns:p14="http://schemas.microsoft.com/office/powerpoint/2010/main" val="2945842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1CCFB5-5858-7085-1055-D25FF429464C}"/>
              </a:ext>
            </a:extLst>
          </p:cNvPr>
          <p:cNvPicPr>
            <a:picLocks noChangeAspect="1"/>
          </p:cNvPicPr>
          <p:nvPr/>
        </p:nvPicPr>
        <p:blipFill>
          <a:blip r:embed="rId2"/>
          <a:stretch>
            <a:fillRect/>
          </a:stretch>
        </p:blipFill>
        <p:spPr>
          <a:xfrm>
            <a:off x="722943" y="3568692"/>
            <a:ext cx="4473328" cy="2956816"/>
          </a:xfrm>
          <a:prstGeom prst="rect">
            <a:avLst/>
          </a:prstGeom>
        </p:spPr>
      </p:pic>
      <p:pic>
        <p:nvPicPr>
          <p:cNvPr id="8" name="Picture 7">
            <a:extLst>
              <a:ext uri="{FF2B5EF4-FFF2-40B4-BE49-F238E27FC236}">
                <a16:creationId xmlns:a16="http://schemas.microsoft.com/office/drawing/2014/main" id="{EC433A7A-B6FB-4FAB-D096-598765CAB5E6}"/>
              </a:ext>
            </a:extLst>
          </p:cNvPr>
          <p:cNvPicPr>
            <a:picLocks noChangeAspect="1"/>
          </p:cNvPicPr>
          <p:nvPr/>
        </p:nvPicPr>
        <p:blipFill>
          <a:blip r:embed="rId3"/>
          <a:stretch>
            <a:fillRect/>
          </a:stretch>
        </p:blipFill>
        <p:spPr>
          <a:xfrm>
            <a:off x="799150" y="267744"/>
            <a:ext cx="4397121" cy="2530059"/>
          </a:xfrm>
          <a:prstGeom prst="rect">
            <a:avLst/>
          </a:prstGeom>
        </p:spPr>
      </p:pic>
      <p:pic>
        <p:nvPicPr>
          <p:cNvPr id="10" name="Picture 9">
            <a:extLst>
              <a:ext uri="{FF2B5EF4-FFF2-40B4-BE49-F238E27FC236}">
                <a16:creationId xmlns:a16="http://schemas.microsoft.com/office/drawing/2014/main" id="{80AA4C0C-5DD1-A03F-D3A2-D9C2B88EAAFE}"/>
              </a:ext>
            </a:extLst>
          </p:cNvPr>
          <p:cNvPicPr>
            <a:picLocks noChangeAspect="1"/>
          </p:cNvPicPr>
          <p:nvPr/>
        </p:nvPicPr>
        <p:blipFill>
          <a:blip r:embed="rId4"/>
          <a:stretch>
            <a:fillRect/>
          </a:stretch>
        </p:blipFill>
        <p:spPr>
          <a:xfrm>
            <a:off x="6096000" y="609490"/>
            <a:ext cx="4892464" cy="4092295"/>
          </a:xfrm>
          <a:prstGeom prst="rect">
            <a:avLst/>
          </a:prstGeom>
        </p:spPr>
      </p:pic>
      <p:sp>
        <p:nvSpPr>
          <p:cNvPr id="11" name="TextBox 10">
            <a:extLst>
              <a:ext uri="{FF2B5EF4-FFF2-40B4-BE49-F238E27FC236}">
                <a16:creationId xmlns:a16="http://schemas.microsoft.com/office/drawing/2014/main" id="{041E1568-FDD1-6B43-17B4-F959EC315F0E}"/>
              </a:ext>
            </a:extLst>
          </p:cNvPr>
          <p:cNvSpPr txBox="1"/>
          <p:nvPr/>
        </p:nvSpPr>
        <p:spPr>
          <a:xfrm>
            <a:off x="7204364" y="5070764"/>
            <a:ext cx="3549883" cy="646331"/>
          </a:xfrm>
          <a:prstGeom prst="rect">
            <a:avLst/>
          </a:prstGeom>
          <a:noFill/>
        </p:spPr>
        <p:txBody>
          <a:bodyPr wrap="none" rtlCol="0">
            <a:spAutoFit/>
          </a:bodyPr>
          <a:lstStyle/>
          <a:p>
            <a:r>
              <a:rPr lang="en-AU" dirty="0"/>
              <a:t>Erosion comparison 2013 to 2019 </a:t>
            </a:r>
          </a:p>
          <a:p>
            <a:r>
              <a:rPr lang="en-AU" dirty="0"/>
              <a:t>Over 60m of beach &amp; dune lost</a:t>
            </a:r>
          </a:p>
        </p:txBody>
      </p:sp>
      <p:sp>
        <p:nvSpPr>
          <p:cNvPr id="12" name="TextBox 11">
            <a:extLst>
              <a:ext uri="{FF2B5EF4-FFF2-40B4-BE49-F238E27FC236}">
                <a16:creationId xmlns:a16="http://schemas.microsoft.com/office/drawing/2014/main" id="{DBE7B6DE-A130-FD1D-98C9-E7EB1F499C35}"/>
              </a:ext>
            </a:extLst>
          </p:cNvPr>
          <p:cNvSpPr txBox="1"/>
          <p:nvPr/>
        </p:nvSpPr>
        <p:spPr>
          <a:xfrm>
            <a:off x="1450219" y="2860082"/>
            <a:ext cx="3018775" cy="646331"/>
          </a:xfrm>
          <a:prstGeom prst="rect">
            <a:avLst/>
          </a:prstGeom>
          <a:noFill/>
        </p:spPr>
        <p:txBody>
          <a:bodyPr wrap="none" rtlCol="0">
            <a:spAutoFit/>
          </a:bodyPr>
          <a:lstStyle/>
          <a:p>
            <a:r>
              <a:rPr lang="en-AU" dirty="0"/>
              <a:t>Clubhouse &amp; Beach 2018/19</a:t>
            </a:r>
          </a:p>
          <a:p>
            <a:r>
              <a:rPr lang="en-AU" dirty="0"/>
              <a:t>Note Wet Wall</a:t>
            </a:r>
          </a:p>
        </p:txBody>
      </p:sp>
    </p:spTree>
    <p:extLst>
      <p:ext uri="{BB962C8B-B14F-4D97-AF65-F5344CB8AC3E}">
        <p14:creationId xmlns:p14="http://schemas.microsoft.com/office/powerpoint/2010/main" val="182373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54B028-239D-D6A3-E1A4-0D70EFD53788}"/>
              </a:ext>
            </a:extLst>
          </p:cNvPr>
          <p:cNvPicPr>
            <a:picLocks noChangeAspect="1"/>
          </p:cNvPicPr>
          <p:nvPr/>
        </p:nvPicPr>
        <p:blipFill>
          <a:blip r:embed="rId2"/>
          <a:stretch>
            <a:fillRect/>
          </a:stretch>
        </p:blipFill>
        <p:spPr>
          <a:xfrm>
            <a:off x="610873" y="548537"/>
            <a:ext cx="5776461" cy="2377646"/>
          </a:xfrm>
          <a:prstGeom prst="rect">
            <a:avLst/>
          </a:prstGeom>
        </p:spPr>
      </p:pic>
      <p:pic>
        <p:nvPicPr>
          <p:cNvPr id="5" name="Picture 4">
            <a:extLst>
              <a:ext uri="{FF2B5EF4-FFF2-40B4-BE49-F238E27FC236}">
                <a16:creationId xmlns:a16="http://schemas.microsoft.com/office/drawing/2014/main" id="{C11C5ADC-0205-6C0B-6472-E8DB7C047272}"/>
              </a:ext>
            </a:extLst>
          </p:cNvPr>
          <p:cNvPicPr>
            <a:picLocks noChangeAspect="1"/>
          </p:cNvPicPr>
          <p:nvPr/>
        </p:nvPicPr>
        <p:blipFill>
          <a:blip r:embed="rId3"/>
          <a:stretch>
            <a:fillRect/>
          </a:stretch>
        </p:blipFill>
        <p:spPr>
          <a:xfrm>
            <a:off x="725183" y="3105042"/>
            <a:ext cx="5662151" cy="2476715"/>
          </a:xfrm>
          <a:prstGeom prst="rect">
            <a:avLst/>
          </a:prstGeom>
        </p:spPr>
      </p:pic>
      <p:pic>
        <p:nvPicPr>
          <p:cNvPr id="7" name="Picture 6">
            <a:extLst>
              <a:ext uri="{FF2B5EF4-FFF2-40B4-BE49-F238E27FC236}">
                <a16:creationId xmlns:a16="http://schemas.microsoft.com/office/drawing/2014/main" id="{35CDE9A9-8DE4-12C5-C6A0-D7063028F1BE}"/>
              </a:ext>
            </a:extLst>
          </p:cNvPr>
          <p:cNvPicPr>
            <a:picLocks noChangeAspect="1"/>
          </p:cNvPicPr>
          <p:nvPr/>
        </p:nvPicPr>
        <p:blipFill>
          <a:blip r:embed="rId4"/>
          <a:stretch>
            <a:fillRect/>
          </a:stretch>
        </p:blipFill>
        <p:spPr>
          <a:xfrm>
            <a:off x="6614915" y="1916219"/>
            <a:ext cx="4966212" cy="2377646"/>
          </a:xfrm>
          <a:prstGeom prst="rect">
            <a:avLst/>
          </a:prstGeom>
        </p:spPr>
      </p:pic>
      <p:sp>
        <p:nvSpPr>
          <p:cNvPr id="8" name="TextBox 7">
            <a:extLst>
              <a:ext uri="{FF2B5EF4-FFF2-40B4-BE49-F238E27FC236}">
                <a16:creationId xmlns:a16="http://schemas.microsoft.com/office/drawing/2014/main" id="{D20AB08A-6899-724A-4F96-FBD0CFEC477B}"/>
              </a:ext>
            </a:extLst>
          </p:cNvPr>
          <p:cNvSpPr txBox="1"/>
          <p:nvPr/>
        </p:nvSpPr>
        <p:spPr>
          <a:xfrm>
            <a:off x="7932161" y="1025914"/>
            <a:ext cx="2093976" cy="584775"/>
          </a:xfrm>
          <a:prstGeom prst="rect">
            <a:avLst/>
          </a:prstGeom>
          <a:noFill/>
        </p:spPr>
        <p:txBody>
          <a:bodyPr wrap="square" rtlCol="0">
            <a:spAutoFit/>
          </a:bodyPr>
          <a:lstStyle/>
          <a:p>
            <a:r>
              <a:rPr lang="en-AU" sz="3200" dirty="0"/>
              <a:t>This Week</a:t>
            </a:r>
          </a:p>
        </p:txBody>
      </p:sp>
    </p:spTree>
    <p:extLst>
      <p:ext uri="{BB962C8B-B14F-4D97-AF65-F5344CB8AC3E}">
        <p14:creationId xmlns:p14="http://schemas.microsoft.com/office/powerpoint/2010/main" val="2019309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974</TotalTime>
  <Words>592</Words>
  <Application>Microsoft Office PowerPoint</Application>
  <PresentationFormat>Widescreen</PresentationFormat>
  <Paragraphs>73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Inverloch Surf Life Saving Club</vt:lpstr>
      <vt:lpstr>Environmental Impact -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responsible for making things happen? </vt:lpstr>
      <vt:lpstr>PowerPoint Presentation</vt:lpstr>
      <vt:lpstr>Environmental Response - Timeline</vt:lpstr>
      <vt:lpstr>Resilience Plan - Inverloch Surf Beach</vt:lpstr>
      <vt:lpstr>Resilience Plan - Continued</vt:lpstr>
      <vt:lpstr>PowerPoint Presentation</vt:lpstr>
      <vt:lpstr>PowerPoint Presentation</vt:lpstr>
      <vt:lpstr>PowerPoint Presentation</vt:lpstr>
      <vt:lpstr>PowerPoint Presentation</vt:lpstr>
      <vt:lpstr>In the meantime</vt:lpstr>
      <vt:lpstr>PowerPoint Presentation</vt:lpstr>
      <vt:lpstr>Inverloch Surf Life Saving Club</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Duncan</dc:creator>
  <cp:lastModifiedBy>Stephen Duncan</cp:lastModifiedBy>
  <cp:revision>3</cp:revision>
  <cp:lastPrinted>2024-09-03T00:11:54Z</cp:lastPrinted>
  <dcterms:created xsi:type="dcterms:W3CDTF">2024-09-02T07:57:45Z</dcterms:created>
  <dcterms:modified xsi:type="dcterms:W3CDTF">2024-09-03T00:12:32Z</dcterms:modified>
</cp:coreProperties>
</file>